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76" r:id="rId8"/>
    <p:sldId id="278" r:id="rId9"/>
    <p:sldId id="274" r:id="rId10"/>
    <p:sldId id="263" r:id="rId11"/>
    <p:sldId id="262" r:id="rId12"/>
    <p:sldId id="275" r:id="rId13"/>
    <p:sldId id="264" r:id="rId14"/>
    <p:sldId id="265" r:id="rId15"/>
    <p:sldId id="266" r:id="rId16"/>
    <p:sldId id="279" r:id="rId17"/>
    <p:sldId id="280" r:id="rId18"/>
    <p:sldId id="267" r:id="rId19"/>
    <p:sldId id="281" r:id="rId20"/>
    <p:sldId id="284" r:id="rId21"/>
    <p:sldId id="271" r:id="rId22"/>
    <p:sldId id="282" r:id="rId23"/>
    <p:sldId id="283" r:id="rId24"/>
    <p:sldId id="285" r:id="rId25"/>
    <p:sldId id="269" r:id="rId26"/>
    <p:sldId id="270" r:id="rId27"/>
    <p:sldId id="286" r:id="rId28"/>
    <p:sldId id="287" r:id="rId29"/>
    <p:sldId id="268" r:id="rId30"/>
    <p:sldId id="288" r:id="rId31"/>
    <p:sldId id="273" r:id="rId32"/>
    <p:sldId id="289" r:id="rId33"/>
    <p:sldId id="272" r:id="rId34"/>
    <p:sldId id="290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2" autoAdjust="0"/>
    <p:restoredTop sz="94660"/>
  </p:normalViewPr>
  <p:slideViewPr>
    <p:cSldViewPr snapToGrid="0">
      <p:cViewPr varScale="1">
        <p:scale>
          <a:sx n="68" d="100"/>
          <a:sy n="68" d="100"/>
        </p:scale>
        <p:origin x="8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6020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4290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94156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6022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38647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6239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681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1735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988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458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992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2C0100-74A5-49D0-99AC-AA68CD3F307C}" type="datetimeFigureOut">
              <a:rPr lang="ko-KR" altLang="en-US" smtClean="0"/>
              <a:t>2024-09-06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945BEF8E-DF8C-4450-A76C-4726B0D0EC8F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77384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3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9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6A1B04-A717-4982-A8EC-7C5BD793CE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/>
              <a:t>싱가포르 집값 분석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B4CD930-A927-4E79-B9AD-AA9446EA251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/>
              <a:t>Lemon</a:t>
            </a:r>
            <a:r>
              <a:rPr lang="ko-KR" altLang="en-US"/>
              <a:t>팀 </a:t>
            </a:r>
            <a:r>
              <a:rPr lang="en-US" altLang="ko-KR"/>
              <a:t>– nodata</a:t>
            </a:r>
            <a:r>
              <a:rPr lang="ko-KR" altLang="en-US"/>
              <a:t> </a:t>
            </a:r>
            <a:r>
              <a:rPr lang="en-US" altLang="ko-KR"/>
              <a:t>(</a:t>
            </a:r>
            <a:r>
              <a:rPr lang="ko-KR" altLang="en-US"/>
              <a:t>백준원</a:t>
            </a:r>
            <a:r>
              <a:rPr lang="en-US" altLang="ko-KR"/>
              <a:t>, </a:t>
            </a:r>
            <a:r>
              <a:rPr lang="ko-KR" altLang="en-US"/>
              <a:t>심승우</a:t>
            </a:r>
            <a:r>
              <a:rPr lang="en-US" altLang="ko-KR"/>
              <a:t>, </a:t>
            </a:r>
            <a:r>
              <a:rPr lang="ko-KR" altLang="en-US"/>
              <a:t>윤규리</a:t>
            </a:r>
            <a:r>
              <a:rPr lang="en-US" altLang="ko-KR"/>
              <a:t>, </a:t>
            </a:r>
            <a:r>
              <a:rPr lang="ko-KR" altLang="en-US"/>
              <a:t>박연재</a:t>
            </a:r>
            <a:r>
              <a:rPr lang="en-US" altLang="ko-KR"/>
              <a:t>)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662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지역별 거래건수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A269C074-DACB-47FD-AF0C-E31301D45E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65" y="2328295"/>
            <a:ext cx="5737573" cy="290298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1A32EC0-13B2-4168-B65B-0F64E1381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7335" y="2310464"/>
            <a:ext cx="5480807" cy="2938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7104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분석 도구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DBBC0BB-3F75-41C8-A1F1-621262C44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3306" y="2520887"/>
            <a:ext cx="4752694" cy="285419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0642DD7-D85F-4DB8-88F1-50430CCAD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999" y="2536930"/>
            <a:ext cx="4752694" cy="2838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09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가격 분포비교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8EA697E-55E7-49DA-B693-D06EAB260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6133" y="2074153"/>
            <a:ext cx="6365980" cy="382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8781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3EA8E2-5690-4C2C-B5E5-7D33BF8F9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시각화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E4E7AC6D-B74B-4875-B7BD-54BF3D3BCC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1469" y="2016871"/>
            <a:ext cx="7026418" cy="377153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A644DFC-4021-4969-BA5E-B109D141EB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67305" y="2324767"/>
            <a:ext cx="4545730" cy="3237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106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F0594BF-5CD6-451F-827A-9B22F9F39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시각화</a:t>
            </a:r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E17BEE53-2158-4BE1-B39F-CF33472ECD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2557" y="2037522"/>
            <a:ext cx="5419220" cy="383573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C347142-CF02-4178-80D3-F450DA107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036263"/>
            <a:ext cx="5419220" cy="3836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484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B541BF-192D-4576-9802-78D03533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지역별 시설 최단거리 평균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300D5DF-A695-4BD8-A226-6483AF6C6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4860" y="2806971"/>
            <a:ext cx="5241140" cy="28811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563EA86-2DBE-4BA8-B5BC-D65ED76B2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1316" y="2038525"/>
            <a:ext cx="4503736" cy="46260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D8D04FD-E473-4665-8BDB-9AF55EF27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1315" y="214125"/>
            <a:ext cx="4503735" cy="137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8047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CB541BF-192D-4576-9802-78D035338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소결</a:t>
            </a:r>
            <a:br>
              <a:rPr lang="en-US" altLang="ko-KR"/>
            </a:br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300D5DF-A695-4BD8-A226-6483AF6C64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4860" y="2806971"/>
            <a:ext cx="5241140" cy="2881138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A563EA86-2DBE-4BA8-B5BC-D65ED76B2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1316" y="2038525"/>
            <a:ext cx="4503736" cy="4626078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1D8D04FD-E473-4665-8BDB-9AF55EF276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1315" y="214125"/>
            <a:ext cx="4503735" cy="13795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4410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91B9A-7A5C-477F-838E-92AF1F36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소결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4DFF-5174-4386-92CF-A9EDDB36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ko-KR" altLang="en-US"/>
              <a:t>싱가포르의 공공주택 재거래 시장은 가족 단위로 살기 적합한 </a:t>
            </a:r>
            <a:r>
              <a:rPr lang="en-US" altLang="ko-KR"/>
              <a:t>3~5 ROOM </a:t>
            </a:r>
            <a:r>
              <a:rPr lang="ko-KR" altLang="en-US"/>
              <a:t>위주로 형성</a:t>
            </a:r>
          </a:p>
          <a:p>
            <a:r>
              <a:rPr lang="ko-KR" altLang="en-US"/>
              <a:t>주택 재판매 가격과 단위면적당 가격 양자와 모두 가장 큰 상관관계를 보이는 입지조건은 중앙업무지구</a:t>
            </a:r>
            <a:r>
              <a:rPr lang="en-US" altLang="ko-KR"/>
              <a:t>(CBD)</a:t>
            </a:r>
            <a:r>
              <a:rPr lang="ko-KR" altLang="en-US"/>
              <a:t>와의 거리임</a:t>
            </a:r>
          </a:p>
          <a:p>
            <a:r>
              <a:rPr lang="ko-KR" altLang="en-US"/>
              <a:t>따라서 </a:t>
            </a:r>
            <a:r>
              <a:rPr lang="en-US" altLang="ko-KR"/>
              <a:t>CBD</a:t>
            </a:r>
            <a:r>
              <a:rPr lang="ko-KR" altLang="en-US"/>
              <a:t>와의 거리가 가장 가까운 </a:t>
            </a:r>
            <a:r>
              <a:rPr lang="en-US" altLang="ko-KR"/>
              <a:t>CENTRAL </a:t>
            </a:r>
            <a:r>
              <a:rPr lang="ko-KR" altLang="en-US"/>
              <a:t>지역은 가장 높은 가격수준을 보이고 고가의 주택이 비교적 많이 집중되어있으며 그에 반비례하여 주택면적은 평균적으로 좁은 양상을 보임</a:t>
            </a:r>
            <a:r>
              <a:rPr lang="en-US" altLang="ko-KR"/>
              <a:t>. </a:t>
            </a:r>
            <a:r>
              <a:rPr lang="ko-KR" altLang="en-US"/>
              <a:t>그로 인해 </a:t>
            </a:r>
            <a:r>
              <a:rPr lang="en-US" altLang="ko-KR"/>
              <a:t>CENTRAL </a:t>
            </a:r>
            <a:r>
              <a:rPr lang="ko-KR" altLang="en-US"/>
              <a:t>지역의 거래량 자체는 타 지역에 비해 크게 두드러지는 수준은 아님</a:t>
            </a:r>
          </a:p>
          <a:p>
            <a:r>
              <a:rPr lang="ko-KR" altLang="en-US"/>
              <a:t>반면 </a:t>
            </a:r>
            <a:r>
              <a:rPr lang="en-US" altLang="ko-KR"/>
              <a:t>NORTH-EAST </a:t>
            </a:r>
            <a:r>
              <a:rPr lang="ko-KR" altLang="en-US"/>
              <a:t>지역은 시설 </a:t>
            </a:r>
            <a:r>
              <a:rPr lang="en-US" altLang="ko-KR"/>
              <a:t>3</a:t>
            </a:r>
            <a:r>
              <a:rPr lang="ko-KR" altLang="en-US"/>
              <a:t>종과의 거리가 모두 비교적 평균적으로 가까운 편이라는 준수한 입지조건을 보유한 동시에 </a:t>
            </a:r>
            <a:r>
              <a:rPr lang="en-US" altLang="ko-KR"/>
              <a:t>CENTRAL </a:t>
            </a:r>
            <a:r>
              <a:rPr lang="ko-KR" altLang="en-US"/>
              <a:t>지역보다는 단위면적당 가격이 상대적으로 낮은 편으로</a:t>
            </a:r>
            <a:r>
              <a:rPr lang="en-US" altLang="ko-KR"/>
              <a:t>, 5</a:t>
            </a:r>
            <a:r>
              <a:rPr lang="ko-KR" altLang="en-US"/>
              <a:t>개 지역 중 가장 높은 거래량을 보임</a:t>
            </a:r>
          </a:p>
          <a:p>
            <a:r>
              <a:rPr lang="ko-KR" altLang="en-US"/>
              <a:t>입지조건</a:t>
            </a:r>
            <a:r>
              <a:rPr lang="en-US" altLang="ko-KR"/>
              <a:t>(</a:t>
            </a:r>
            <a:r>
              <a:rPr lang="ko-KR" altLang="en-US"/>
              <a:t>시설과의 거리</a:t>
            </a:r>
            <a:r>
              <a:rPr lang="en-US" altLang="ko-KR"/>
              <a:t>) </a:t>
            </a:r>
            <a:r>
              <a:rPr lang="ko-KR" altLang="en-US"/>
              <a:t>변수와 가격 변수 </a:t>
            </a:r>
            <a:r>
              <a:rPr lang="en-US" altLang="ko-KR"/>
              <a:t>2</a:t>
            </a:r>
            <a:r>
              <a:rPr lang="ko-KR" altLang="en-US"/>
              <a:t>종과의 상관관계는 지역별로 나누어 살펴봤을 때 전체적 경향과는 다른 지점들이 나타남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052768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81D4B-4207-490E-9CD7-866BAEA30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Central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74410749-42A0-4614-8E48-B4B0460436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0479" y="2025003"/>
            <a:ext cx="9604375" cy="171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11398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A481D4B-4207-490E-9CD7-866BAEA30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Central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E86BE17-A77B-4AA9-8C5F-4F4A36E7F1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6434" y="2411185"/>
            <a:ext cx="4779566" cy="2946126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F652342C-505C-483B-A94C-AC92EA3E38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400" y="2406776"/>
            <a:ext cx="4754279" cy="294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786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분석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E3A1E-BB0C-4D1C-BC25-EBADDD61E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ko-KR" altLang="en-US" b="1"/>
              <a:t>독특한 공공주도 주택공급체계를 통한 높은 자가소유율</a:t>
            </a:r>
          </a:p>
          <a:p>
            <a:r>
              <a:rPr lang="ko-KR" altLang="en-US"/>
              <a:t>싱가포르는 건국 초기 불량 주거지의 주거환경 개선을 위해 </a:t>
            </a:r>
            <a:r>
              <a:rPr lang="en-US" altLang="ko-KR" b="1"/>
              <a:t>1966</a:t>
            </a:r>
            <a:r>
              <a:rPr lang="ko-KR" altLang="en-US" b="1"/>
              <a:t>년 토지수용법</a:t>
            </a:r>
            <a:r>
              <a:rPr lang="en-US" altLang="ko-KR" b="1"/>
              <a:t>(Land Acquisition Act)</a:t>
            </a:r>
            <a:r>
              <a:rPr lang="ko-KR" altLang="en-US" b="1"/>
              <a:t>을 제정</a:t>
            </a:r>
            <a:r>
              <a:rPr lang="ko-KR" altLang="en-US"/>
              <a:t>하여 건국 이념인 자가소유국가의 기틀을 마련</a:t>
            </a:r>
          </a:p>
          <a:p>
            <a:r>
              <a:rPr lang="ko-KR" altLang="en-US"/>
              <a:t>토지수용법을 통해 </a:t>
            </a:r>
            <a:r>
              <a:rPr lang="en-US" altLang="ko-KR"/>
              <a:t>2000</a:t>
            </a:r>
            <a:r>
              <a:rPr lang="ko-KR" altLang="en-US"/>
              <a:t>년대 초반까지 토지의 </a:t>
            </a:r>
            <a:r>
              <a:rPr lang="en-US" altLang="ko-KR"/>
              <a:t>90% </a:t>
            </a:r>
            <a:r>
              <a:rPr lang="ko-KR" altLang="en-US"/>
              <a:t>이상을 국유화하여 공공의 적극적 개입 하에 </a:t>
            </a:r>
            <a:r>
              <a:rPr lang="ko-KR" altLang="en-US" b="1"/>
              <a:t>주택 공급 실시</a:t>
            </a:r>
          </a:p>
          <a:p>
            <a:r>
              <a:rPr lang="ko-KR" altLang="en-US"/>
              <a:t>싱가포르의 주택시장은 </a:t>
            </a:r>
            <a:r>
              <a:rPr lang="ko-KR" altLang="en-US" b="1"/>
              <a:t>공공주택시장</a:t>
            </a:r>
            <a:r>
              <a:rPr lang="ko-KR" altLang="en-US"/>
              <a:t>과 </a:t>
            </a:r>
            <a:r>
              <a:rPr lang="ko-KR" altLang="en-US" b="1"/>
              <a:t>민간주택시장</a:t>
            </a:r>
            <a:r>
              <a:rPr lang="ko-KR" altLang="en-US"/>
              <a:t>의 이중구조를 가지나 이 중 </a:t>
            </a:r>
            <a:r>
              <a:rPr lang="ko-KR" altLang="en-US" b="1"/>
              <a:t>공공주택의 재판매 시장이 대부분</a:t>
            </a:r>
            <a:r>
              <a:rPr lang="ko-KR" altLang="en-US"/>
              <a:t>을 차지하고 있어</a:t>
            </a:r>
          </a:p>
          <a:p>
            <a:r>
              <a:rPr lang="ko-KR" altLang="en-US"/>
              <a:t>싱가포르 공공주택 공급정책의 주무부서는 주택개발부</a:t>
            </a:r>
            <a:r>
              <a:rPr lang="en-US" altLang="ko-KR"/>
              <a:t>(HDB)</a:t>
            </a:r>
            <a:r>
              <a:rPr lang="ko-KR" altLang="en-US"/>
              <a:t>로</a:t>
            </a:r>
            <a:r>
              <a:rPr lang="en-US" altLang="ko-KR"/>
              <a:t>, HDB</a:t>
            </a:r>
            <a:r>
              <a:rPr lang="ko-KR" altLang="en-US"/>
              <a:t>에서 공급하는 공공자가주택</a:t>
            </a:r>
            <a:r>
              <a:rPr lang="en-US" altLang="ko-KR"/>
              <a:t>(HDB Flat)</a:t>
            </a:r>
            <a:r>
              <a:rPr lang="ko-KR" altLang="en-US"/>
              <a:t>은 토지소유권을 공공이 가지는 </a:t>
            </a:r>
            <a:r>
              <a:rPr lang="en-US" altLang="ko-KR"/>
              <a:t>99</a:t>
            </a:r>
            <a:r>
              <a:rPr lang="ko-KR" altLang="en-US"/>
              <a:t>년 토지임대부 형식임 </a:t>
            </a:r>
          </a:p>
          <a:p>
            <a:pPr lvl="1"/>
            <a:r>
              <a:rPr lang="ko-KR" altLang="en-US"/>
              <a:t>주택을 신규로 분양받은 가구는 일정 기간 거주한 후 재판매할 수 있음</a:t>
            </a:r>
          </a:p>
          <a:p>
            <a:pPr lvl="1"/>
            <a:r>
              <a:rPr lang="ko-KR" altLang="en-US"/>
              <a:t>다양한 가구형태와 수요자의 수요에 맞춰 </a:t>
            </a:r>
            <a:r>
              <a:rPr lang="en-US" altLang="ko-KR"/>
              <a:t>1~5 ROOM, Multi-Generation </a:t>
            </a:r>
            <a:r>
              <a:rPr lang="ko-KR" altLang="en-US"/>
              <a:t>등 다양한 타입의 주택을 공급</a:t>
            </a:r>
          </a:p>
          <a:p>
            <a:pPr lvl="1"/>
            <a:r>
              <a:rPr lang="ko-KR" altLang="en-US"/>
              <a:t>싱가포르 주택공급 정책의 목표가 전반적으로 자가보유 증진에 맞춰져 있는 만큼 재판매</a:t>
            </a:r>
            <a:r>
              <a:rPr lang="en-US" altLang="ko-KR"/>
              <a:t>(resale) </a:t>
            </a:r>
            <a:r>
              <a:rPr lang="ko-KR" altLang="en-US"/>
              <a:t>시장의 가격 상승을 제어하는 제도도 존재함</a:t>
            </a:r>
            <a:r>
              <a:rPr lang="en-US" altLang="ko-KR"/>
              <a:t>. </a:t>
            </a:r>
            <a:r>
              <a:rPr lang="ko-KR" altLang="en-US"/>
              <a:t>다만 </a:t>
            </a:r>
            <a:r>
              <a:rPr lang="en-US" altLang="ko-KR"/>
              <a:t>COVID-19 </a:t>
            </a:r>
            <a:r>
              <a:rPr lang="ko-KR" altLang="en-US"/>
              <a:t>유행 기간의 주택공급 부족으로 </a:t>
            </a:r>
            <a:r>
              <a:rPr lang="en-US" altLang="ko-KR"/>
              <a:t>2020</a:t>
            </a:r>
            <a:r>
              <a:rPr lang="ko-KR" altLang="en-US"/>
              <a:t>년을 기점으로 전반적으로 재판매 가격이 급격한 상승세를 보임</a:t>
            </a:r>
          </a:p>
          <a:p>
            <a:r>
              <a:rPr lang="ko-KR" altLang="en-US"/>
              <a:t>위와 같은 싱가포르 주택시장의 고유한 특성에 대한 파악을 바탕으로 공공주택 가격 및 거래량에 대한 영향요인을 식별하고자 함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52550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91B9A-7A5C-477F-838E-92AF1F36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Central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4DFF-5174-4386-92CF-A9EDDB36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/>
              <a:t>CENTRAL REGION</a:t>
            </a:r>
            <a:r>
              <a:rPr lang="ko-KR" altLang="en-US"/>
              <a:t>지역은 싱가포르 지역 중에서 가격이 젤 높으며 다른 지역에 비해 중앙업무지구와의 거리가 가장 가까움</a:t>
            </a:r>
            <a:r>
              <a:rPr lang="en-US" altLang="ko-KR"/>
              <a:t>. </a:t>
            </a:r>
            <a:r>
              <a:rPr lang="ko-KR" altLang="en-US"/>
              <a:t>또한 지하철은 </a:t>
            </a:r>
            <a:r>
              <a:rPr lang="en-US" altLang="ko-KR"/>
              <a:t>MRT </a:t>
            </a:r>
            <a:r>
              <a:rPr lang="ko-KR" altLang="en-US"/>
              <a:t>형태로만 존재함</a:t>
            </a:r>
            <a:r>
              <a:rPr lang="en-US" altLang="ko-KR"/>
              <a:t>. LRT</a:t>
            </a:r>
            <a:r>
              <a:rPr lang="ko-KR" altLang="en-US"/>
              <a:t>가 존재하지 않는 이유는 </a:t>
            </a:r>
            <a:r>
              <a:rPr lang="en-US" altLang="ko-KR"/>
              <a:t>CENTRAL REGION</a:t>
            </a:r>
            <a:r>
              <a:rPr lang="ko-KR" altLang="en-US"/>
              <a:t>지역이 다른 지역보다 잘 발달되어 있고</a:t>
            </a:r>
            <a:r>
              <a:rPr lang="en-US" altLang="ko-KR"/>
              <a:t>, </a:t>
            </a:r>
            <a:r>
              <a:rPr lang="ko-KR" altLang="en-US"/>
              <a:t>고층 건물이 많아 지상철이 들어설 자리가 없을 가능성이 있음</a:t>
            </a:r>
          </a:p>
          <a:p>
            <a:r>
              <a:rPr lang="ko-KR" altLang="en-US"/>
              <a:t>집값의 추세는 시간이 갈수록 증가하고 있으며</a:t>
            </a:r>
            <a:r>
              <a:rPr lang="en-US" altLang="ko-KR"/>
              <a:t>, 2020</a:t>
            </a:r>
            <a:r>
              <a:rPr lang="ko-KR" altLang="en-US"/>
              <a:t>년 코로나</a:t>
            </a:r>
            <a:r>
              <a:rPr lang="en-US" altLang="ko-KR"/>
              <a:t>19</a:t>
            </a:r>
            <a:r>
              <a:rPr lang="ko-KR" altLang="en-US"/>
              <a:t>사태를 기준으로 급증한 것을 확인할 수 있음</a:t>
            </a:r>
            <a:r>
              <a:rPr lang="en-US" altLang="ko-KR"/>
              <a:t>. </a:t>
            </a:r>
            <a:r>
              <a:rPr lang="ko-KR" altLang="en-US"/>
              <a:t>반대로 </a:t>
            </a:r>
            <a:r>
              <a:rPr lang="ko-KR" altLang="en-US" b="1"/>
              <a:t>집값이 오를수록 거래 건수는 줄어듬</a:t>
            </a:r>
          </a:p>
          <a:p>
            <a:r>
              <a:rPr lang="en-US" altLang="ko-KR"/>
              <a:t>CENTRAL REGION</a:t>
            </a:r>
            <a:r>
              <a:rPr lang="ko-KR" altLang="en-US"/>
              <a:t>지역에서 집값이 비싼 주택들과 집값이 싼 주택들은 특정 지역에 밀집되어 있음</a:t>
            </a:r>
            <a:r>
              <a:rPr lang="en-US" altLang="ko-KR"/>
              <a:t>. </a:t>
            </a:r>
            <a:r>
              <a:rPr lang="ko-KR" altLang="en-US"/>
              <a:t>그러므로 </a:t>
            </a:r>
            <a:r>
              <a:rPr lang="ko-KR" altLang="en-US" b="1"/>
              <a:t>집값이 싼 주택들도 중앙업무지구와 거리가 가까움</a:t>
            </a:r>
            <a:r>
              <a:rPr lang="en-US" altLang="ko-KR" b="1"/>
              <a:t>.</a:t>
            </a:r>
          </a:p>
          <a:p>
            <a:r>
              <a:rPr lang="ko-KR" altLang="en-US"/>
              <a:t>타 지역 대비 </a:t>
            </a:r>
            <a:r>
              <a:rPr lang="en-US" altLang="ko-KR"/>
              <a:t>CENTRAL REGION </a:t>
            </a:r>
            <a:r>
              <a:rPr lang="ko-KR" altLang="en-US"/>
              <a:t>지역 집값이 비싼 </a:t>
            </a:r>
            <a:r>
              <a:rPr lang="ko-KR" altLang="en-US" b="1"/>
              <a:t>이유는 단지 중앙업무지구와 거리가 가까워서는 아니라</a:t>
            </a:r>
            <a:r>
              <a:rPr lang="ko-KR" altLang="en-US"/>
              <a:t> 더 발달되어 있는 지역이기 때문에 집값이 비싸다고 생각함</a:t>
            </a:r>
            <a:r>
              <a:rPr lang="en-US" altLang="ko-KR"/>
              <a:t>.</a:t>
            </a:r>
          </a:p>
          <a:p>
            <a:r>
              <a:rPr lang="ko-KR" altLang="en-US"/>
              <a:t>결론적으로 </a:t>
            </a:r>
            <a:r>
              <a:rPr lang="en-US" altLang="ko-KR"/>
              <a:t>CENTRAL REGION</a:t>
            </a:r>
            <a:r>
              <a:rPr lang="ko-KR" altLang="en-US"/>
              <a:t>의 개발은 다른 지역보다 빨리 이루어져 있으며 상대적으로 부유층이 밀집한 지역이라고 할 수 있음</a:t>
            </a:r>
          </a:p>
        </p:txBody>
      </p:sp>
    </p:spTree>
    <p:extLst>
      <p:ext uri="{BB962C8B-B14F-4D97-AF65-F5344CB8AC3E}">
        <p14:creationId xmlns:p14="http://schemas.microsoft.com/office/powerpoint/2010/main" val="1099796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957C04-B2FC-484A-8F3B-0FB5701A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East region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90D05B0-4408-4277-ABC5-57404F3A8F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51579" y="2291329"/>
            <a:ext cx="7805514" cy="150543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8E3FBEBF-EEB1-431F-AA2E-CB44E409EC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9752" y="4234343"/>
            <a:ext cx="10067778" cy="140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57192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957C04-B2FC-484A-8F3B-0FB5701A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East region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102A75B-7F35-4DEC-B928-2362550D9C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252" y="2150749"/>
            <a:ext cx="4341802" cy="25565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67B364D6-E4CF-4F5B-8502-BD4426F504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81" y="2094276"/>
            <a:ext cx="4581178" cy="262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811560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B957C04-B2FC-484A-8F3B-0FB5701A3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East region</a:t>
            </a:r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360D433-20B0-4F79-817D-7872B1ACF4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195145"/>
            <a:ext cx="7543253" cy="1571511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412B8A39-B333-4387-8FDB-751D7364F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4046779"/>
            <a:ext cx="7528931" cy="1246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68695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B91B9A-7A5C-477F-838E-92AF1F360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EAST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82B4DFF-5174-4386-92CF-A9EDDB367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altLang="ko-KR"/>
              <a:t>EAST REGION</a:t>
            </a:r>
            <a:r>
              <a:rPr lang="ko-KR" altLang="en-US"/>
              <a:t>을 계획구역</a:t>
            </a:r>
            <a:r>
              <a:rPr lang="en-US" altLang="ko-KR"/>
              <a:t>(planning_area_ura)</a:t>
            </a:r>
            <a:r>
              <a:rPr lang="ko-KR" altLang="en-US"/>
              <a:t>별 그룹으로 나누어 분석한 결과 </a:t>
            </a:r>
            <a:r>
              <a:rPr lang="en-US" altLang="ko-KR"/>
              <a:t>TAMPINES, BEDOK, PASIR RIS, CHANGI </a:t>
            </a:r>
            <a:r>
              <a:rPr lang="ko-KR" altLang="en-US"/>
              <a:t>순으로 집값이 비싸다는 것을 알 수 있었으며</a:t>
            </a:r>
            <a:r>
              <a:rPr lang="en-US" altLang="ko-KR"/>
              <a:t>, </a:t>
            </a:r>
            <a:r>
              <a:rPr lang="ko-KR" altLang="en-US"/>
              <a:t>각 지역은 중앙업무지구와의 거리</a:t>
            </a:r>
            <a:r>
              <a:rPr lang="en-US" altLang="ko-KR"/>
              <a:t>, </a:t>
            </a:r>
            <a:r>
              <a:rPr lang="ko-KR" altLang="en-US"/>
              <a:t>또는 초등학교까지의 거리와는 관련이 없었음</a:t>
            </a:r>
            <a:r>
              <a:rPr lang="en-US" altLang="ko-KR"/>
              <a:t>. </a:t>
            </a:r>
            <a:r>
              <a:rPr lang="ko-KR" altLang="en-US"/>
              <a:t>하지만 </a:t>
            </a:r>
            <a:r>
              <a:rPr lang="ko-KR" altLang="en-US" b="1"/>
              <a:t>지하철 역까지의 거리가 가까울수록 집값이 비싸지는 상황을 발견함</a:t>
            </a:r>
            <a:r>
              <a:rPr lang="en-US" altLang="ko-KR" b="1"/>
              <a:t>.</a:t>
            </a:r>
          </a:p>
          <a:p>
            <a:r>
              <a:rPr lang="en-US" altLang="ko-KR"/>
              <a:t>CHANGI </a:t>
            </a:r>
            <a:r>
              <a:rPr lang="ko-KR" altLang="en-US"/>
              <a:t>구역은 다른 지역에 비해 가격이 싸고</a:t>
            </a:r>
            <a:r>
              <a:rPr lang="en-US" altLang="ko-KR"/>
              <a:t>, </a:t>
            </a:r>
            <a:r>
              <a:rPr lang="ko-KR" altLang="en-US"/>
              <a:t>거래 건수 또한 적었으며</a:t>
            </a:r>
            <a:r>
              <a:rPr lang="en-US" altLang="ko-KR"/>
              <a:t>, </a:t>
            </a:r>
            <a:r>
              <a:rPr lang="ko-KR" altLang="en-US"/>
              <a:t>초등학교까지의 거리</a:t>
            </a:r>
            <a:r>
              <a:rPr lang="en-US" altLang="ko-KR"/>
              <a:t>, </a:t>
            </a:r>
            <a:r>
              <a:rPr lang="ko-KR" altLang="en-US"/>
              <a:t>지하철역까지의 거리가 상당히 멀었음</a:t>
            </a:r>
            <a:r>
              <a:rPr lang="en-US" altLang="ko-KR"/>
              <a:t>. </a:t>
            </a:r>
            <a:r>
              <a:rPr lang="ko-KR" altLang="en-US"/>
              <a:t>이는 </a:t>
            </a:r>
            <a:r>
              <a:rPr lang="en-US" altLang="ko-KR"/>
              <a:t>CHANGI</a:t>
            </a:r>
            <a:r>
              <a:rPr lang="ko-KR" altLang="en-US"/>
              <a:t>지역에 </a:t>
            </a:r>
            <a:r>
              <a:rPr lang="ko-KR" altLang="en-US" b="1"/>
              <a:t>공항</a:t>
            </a:r>
            <a:r>
              <a:rPr lang="ko-KR" altLang="en-US"/>
              <a:t>이 존재하기 때문으로 추측됨</a:t>
            </a:r>
            <a:r>
              <a:rPr lang="en-US" altLang="ko-KR"/>
              <a:t>. </a:t>
            </a:r>
            <a:r>
              <a:rPr lang="ko-KR" altLang="en-US"/>
              <a:t>공항이 있기에 </a:t>
            </a:r>
            <a:r>
              <a:rPr lang="ko-KR" altLang="en-US" b="1"/>
              <a:t>고층 건물이 없었으며 </a:t>
            </a:r>
            <a:r>
              <a:rPr lang="ko-KR" altLang="en-US"/>
              <a:t>다른 지역에 비해 건물이 들어오기 힘든 구역이 되어 </a:t>
            </a:r>
            <a:r>
              <a:rPr lang="ko-KR" altLang="en-US" b="1"/>
              <a:t>개발에 제약이 있는 상황임</a:t>
            </a:r>
          </a:p>
          <a:p>
            <a:r>
              <a:rPr lang="en-US" altLang="ko-KR"/>
              <a:t>EAST REGION</a:t>
            </a:r>
            <a:r>
              <a:rPr lang="ko-KR" altLang="en-US"/>
              <a:t>지역 또한 </a:t>
            </a:r>
            <a:r>
              <a:rPr lang="en-US" altLang="ko-KR"/>
              <a:t>CENTARL REGION</a:t>
            </a:r>
            <a:r>
              <a:rPr lang="ko-KR" altLang="en-US"/>
              <a:t>와 같이 </a:t>
            </a:r>
            <a:r>
              <a:rPr lang="en-US" altLang="ko-KR"/>
              <a:t>2020</a:t>
            </a:r>
            <a:r>
              <a:rPr lang="ko-KR" altLang="en-US"/>
              <a:t>년 이후로 집값이 폭등함</a:t>
            </a:r>
            <a:r>
              <a:rPr lang="en-US" altLang="ko-KR"/>
              <a:t>.</a:t>
            </a:r>
          </a:p>
          <a:p>
            <a:r>
              <a:rPr lang="ko-KR" altLang="en-US"/>
              <a:t>마지막으로 각 지역별로 가장 최근 임대 개시일과 해당 년도에 몇 건의 거래가 있었는지 확인해본 결과 </a:t>
            </a:r>
            <a:r>
              <a:rPr lang="en-US" altLang="ko-KR"/>
              <a:t>PASIR RIS </a:t>
            </a:r>
            <a:r>
              <a:rPr lang="ko-KR" altLang="en-US"/>
              <a:t>구역이 가장 많았음</a:t>
            </a:r>
            <a:r>
              <a:rPr lang="en-US" altLang="ko-KR"/>
              <a:t>. PASIR RIS </a:t>
            </a:r>
            <a:r>
              <a:rPr lang="ko-KR" altLang="en-US"/>
              <a:t>구역에서 최근 입주가 많았던 것으로 보아 </a:t>
            </a:r>
            <a:r>
              <a:rPr lang="ko-KR" altLang="en-US" b="1"/>
              <a:t>해당 지역에 좋은 인프라 혹은 가까운 초등학교 때문에 신축 건물들이 생겨나고 있다고 생각됨</a:t>
            </a:r>
            <a:r>
              <a:rPr lang="en-US" altLang="ko-KR" b="1"/>
              <a:t>.</a:t>
            </a:r>
          </a:p>
          <a:p>
            <a:r>
              <a:rPr lang="ko-KR" altLang="en-US"/>
              <a:t>또한 </a:t>
            </a:r>
            <a:r>
              <a:rPr lang="en-US" altLang="ko-KR"/>
              <a:t>PASIR RIS </a:t>
            </a:r>
            <a:r>
              <a:rPr lang="ko-KR" altLang="en-US"/>
              <a:t>구역의 재판매 가격은 </a:t>
            </a:r>
            <a:r>
              <a:rPr lang="ko-KR" altLang="en-US" b="1"/>
              <a:t>싱가포르 전체에서 가장 높았으며</a:t>
            </a:r>
            <a:r>
              <a:rPr lang="en-US" altLang="ko-KR"/>
              <a:t>, </a:t>
            </a:r>
            <a:r>
              <a:rPr lang="ko-KR" altLang="en-US"/>
              <a:t>현재 개발이 활발히 진행되고 있는 것으로 보임</a:t>
            </a:r>
          </a:p>
        </p:txBody>
      </p:sp>
    </p:spTree>
    <p:extLst>
      <p:ext uri="{BB962C8B-B14F-4D97-AF65-F5344CB8AC3E}">
        <p14:creationId xmlns:p14="http://schemas.microsoft.com/office/powerpoint/2010/main" val="88815152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ED6DFD-4CAA-47BE-B1CD-95E8674B34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North-east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5743A93F-AB45-42CC-9C6E-B5F08B69A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1312" y="2278442"/>
            <a:ext cx="5061783" cy="3590481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DA1DFAE5-D2E6-41B6-A4A4-C96938E525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3519" y="2278441"/>
            <a:ext cx="4587170" cy="359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934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2A4E2-4746-4C31-AF34-F71CF1267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North-east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3FCD486F-AE20-464E-9A1A-92AE294CEA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8985" y="2172346"/>
            <a:ext cx="5034231" cy="1642547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887F1DA-81B0-47EB-B6A5-650D3A82AC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35434" y="2172346"/>
            <a:ext cx="3904127" cy="164517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917710B-A79E-457B-B373-3F85814DB9C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1951" y="4133485"/>
            <a:ext cx="5903268" cy="1523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25101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D2A4E2-4746-4C31-AF34-F71CF1267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North-east</a:t>
            </a:r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B266A99-7C41-4B0A-94ED-70A0C8D4BB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2810" y="2406966"/>
            <a:ext cx="8446379" cy="27788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3388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4ED85E-ABC9-4FEB-85DC-0A33183197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North-east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48501D-B535-4FC5-9E1A-A77A38E581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ko-KR" altLang="en-US"/>
              <a:t>타 지역과 비교했을 때 </a:t>
            </a:r>
            <a:r>
              <a:rPr lang="en-US" altLang="ko-KR"/>
              <a:t>NORTH-EAST</a:t>
            </a:r>
            <a:r>
              <a:rPr lang="ko-KR" altLang="en-US"/>
              <a:t>지역은 지하철</a:t>
            </a:r>
            <a:r>
              <a:rPr lang="en-US" altLang="ko-KR"/>
              <a:t>, </a:t>
            </a:r>
            <a:r>
              <a:rPr lang="ko-KR" altLang="en-US"/>
              <a:t>중앙지구</a:t>
            </a:r>
            <a:r>
              <a:rPr lang="en-US" altLang="ko-KR"/>
              <a:t>, </a:t>
            </a:r>
            <a:r>
              <a:rPr lang="ko-KR" altLang="en-US"/>
              <a:t>학교 등 모든 입지조건이 가장 좋은 편이며</a:t>
            </a:r>
            <a:r>
              <a:rPr lang="en-US" altLang="ko-KR"/>
              <a:t>, </a:t>
            </a:r>
            <a:r>
              <a:rPr lang="ko-KR" altLang="en-US"/>
              <a:t>이에 맞게 거래량도 제일 많은 편임</a:t>
            </a:r>
            <a:r>
              <a:rPr lang="en-US" altLang="ko-KR"/>
              <a:t>. </a:t>
            </a:r>
            <a:r>
              <a:rPr lang="ko-KR" altLang="en-US"/>
              <a:t>그렇기에 앞으로도 </a:t>
            </a:r>
            <a:r>
              <a:rPr lang="ko-KR" altLang="en-US" b="1"/>
              <a:t>가격 상승 요인이 가장 많은 </a:t>
            </a:r>
            <a:r>
              <a:rPr lang="ko-KR" altLang="en-US"/>
              <a:t>지역으로 예상할 수 있음</a:t>
            </a:r>
          </a:p>
          <a:p>
            <a:r>
              <a:rPr lang="ko-KR" altLang="en-US"/>
              <a:t>만약 </a:t>
            </a:r>
            <a:r>
              <a:rPr lang="en-US" altLang="ko-KR"/>
              <a:t>ANG MO KIO </a:t>
            </a:r>
            <a:r>
              <a:rPr lang="ko-KR" altLang="en-US"/>
              <a:t>지역에서 재개발을 통해 </a:t>
            </a:r>
            <a:r>
              <a:rPr lang="en-US" altLang="ko-KR"/>
              <a:t>4 ROOM </a:t>
            </a:r>
            <a:r>
              <a:rPr lang="ko-KR" altLang="en-US"/>
              <a:t>이상 상위 유형의 주택을 추가로 공급한다면</a:t>
            </a:r>
            <a:r>
              <a:rPr lang="en-US" altLang="ko-KR"/>
              <a:t>, </a:t>
            </a:r>
            <a:r>
              <a:rPr lang="ko-KR" altLang="en-US"/>
              <a:t>향후 평균 재판매 가격이 </a:t>
            </a:r>
            <a:r>
              <a:rPr lang="ko-KR" altLang="en-US" b="1"/>
              <a:t>크게 상승하여 </a:t>
            </a:r>
            <a:r>
              <a:rPr lang="ko-KR" altLang="en-US"/>
              <a:t>가장 높은 수준까지 도달할 것으로 예상됨</a:t>
            </a:r>
          </a:p>
          <a:p>
            <a:r>
              <a:rPr lang="ko-KR" altLang="en-US"/>
              <a:t>그 외에 </a:t>
            </a:r>
            <a:r>
              <a:rPr lang="en-US" altLang="ko-KR"/>
              <a:t>NORTH-EAST </a:t>
            </a:r>
            <a:r>
              <a:rPr lang="ko-KR" altLang="en-US"/>
              <a:t>지역 내에서 주택 가격 상승이 예상되는 구역으로는 </a:t>
            </a:r>
            <a:r>
              <a:rPr lang="en-US" altLang="ko-KR"/>
              <a:t>SENGKANG</a:t>
            </a:r>
            <a:r>
              <a:rPr lang="ko-KR" altLang="en-US"/>
              <a:t>을 예상할 수 있음</a:t>
            </a:r>
            <a:r>
              <a:rPr lang="en-US" altLang="ko-KR"/>
              <a:t>. 2017</a:t>
            </a:r>
            <a:r>
              <a:rPr lang="ko-KR" altLang="en-US"/>
              <a:t>년 대비 가격 상승폭이 </a:t>
            </a:r>
            <a:r>
              <a:rPr lang="en-US" altLang="ko-KR"/>
              <a:t>1.417</a:t>
            </a:r>
            <a:r>
              <a:rPr lang="ko-KR" altLang="en-US"/>
              <a:t>배로 제일 높기도 하고</a:t>
            </a:r>
            <a:r>
              <a:rPr lang="en-US" altLang="ko-KR"/>
              <a:t>, </a:t>
            </a:r>
            <a:r>
              <a:rPr lang="ko-KR" altLang="en-US"/>
              <a:t>그리고 실질적으로 거래량이 제일 많기 때문임</a:t>
            </a:r>
            <a:r>
              <a:rPr lang="en-US" altLang="ko-KR"/>
              <a:t>. </a:t>
            </a:r>
          </a:p>
          <a:p>
            <a:pPr lvl="1"/>
            <a:r>
              <a:rPr lang="ko-KR" altLang="en-US"/>
              <a:t>코로나 </a:t>
            </a:r>
            <a:r>
              <a:rPr lang="en-US" altLang="ko-KR"/>
              <a:t>19 </a:t>
            </a:r>
            <a:r>
              <a:rPr lang="ko-KR" altLang="en-US"/>
              <a:t>유행이 시작된 </a:t>
            </a:r>
            <a:r>
              <a:rPr lang="en-US" altLang="ko-KR"/>
              <a:t>2020</a:t>
            </a:r>
            <a:r>
              <a:rPr lang="ko-KR" altLang="en-US"/>
              <a:t>년을 기준으로 해도 </a:t>
            </a:r>
            <a:r>
              <a:rPr lang="en-US" altLang="ko-KR"/>
              <a:t>SERAGOON</a:t>
            </a:r>
            <a:r>
              <a:rPr lang="ko-KR" altLang="en-US"/>
              <a:t>의 가격상승폭은 </a:t>
            </a:r>
            <a:r>
              <a:rPr lang="en-US" altLang="ko-KR"/>
              <a:t>1.354</a:t>
            </a:r>
            <a:r>
              <a:rPr lang="ko-KR" altLang="en-US"/>
              <a:t>배로 가장 높았음</a:t>
            </a:r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367682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861025-50AF-43AF-8623-568DEF6F6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 region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45943E21-C155-47D9-9239-E97746B4E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53216" y="2241208"/>
            <a:ext cx="5182261" cy="3449638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BB7299C9-E015-4C2A-A5A4-7E1508A8E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667" y="3032051"/>
            <a:ext cx="5575118" cy="186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668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분석 설계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E3A1E-BB0C-4D1C-BC25-EBADDD61E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/>
              <a:t>주택 특성 정보</a:t>
            </a:r>
            <a:r>
              <a:rPr lang="en-US" altLang="ko-KR"/>
              <a:t>(</a:t>
            </a:r>
            <a:r>
              <a:rPr lang="ko-KR" altLang="en-US"/>
              <a:t>판매연월</a:t>
            </a:r>
            <a:r>
              <a:rPr lang="en-US" altLang="ko-KR"/>
              <a:t>, </a:t>
            </a:r>
            <a:r>
              <a:rPr lang="ko-KR" altLang="en-US"/>
              <a:t>주택유형 및 모델</a:t>
            </a:r>
            <a:r>
              <a:rPr lang="en-US" altLang="ko-KR"/>
              <a:t>, </a:t>
            </a:r>
            <a:r>
              <a:rPr lang="ko-KR" altLang="en-US"/>
              <a:t>주택층수</a:t>
            </a:r>
            <a:r>
              <a:rPr lang="en-US" altLang="ko-KR"/>
              <a:t>, </a:t>
            </a:r>
            <a:r>
              <a:rPr lang="ko-KR" altLang="en-US"/>
              <a:t>면적</a:t>
            </a:r>
            <a:r>
              <a:rPr lang="en-US" altLang="ko-KR"/>
              <a:t>, </a:t>
            </a:r>
            <a:r>
              <a:rPr lang="ko-KR" altLang="en-US"/>
              <a:t>임대개시일 등</a:t>
            </a:r>
            <a:r>
              <a:rPr lang="en-US" altLang="ko-KR"/>
              <a:t>)</a:t>
            </a:r>
            <a:endParaRPr lang="ko-KR" altLang="en-US"/>
          </a:p>
          <a:p>
            <a:r>
              <a:rPr lang="ko-KR" altLang="en-US"/>
              <a:t>가격 정보</a:t>
            </a:r>
            <a:r>
              <a:rPr lang="en-US" altLang="ko-KR"/>
              <a:t>(</a:t>
            </a:r>
            <a:r>
              <a:rPr lang="ko-KR" altLang="en-US"/>
              <a:t>재판매 가격</a:t>
            </a:r>
            <a:r>
              <a:rPr lang="en-US" altLang="ko-KR"/>
              <a:t>, </a:t>
            </a:r>
            <a:r>
              <a:rPr lang="ko-KR" altLang="en-US"/>
              <a:t>면적당 가격 등</a:t>
            </a:r>
            <a:r>
              <a:rPr lang="en-US" altLang="ko-KR"/>
              <a:t>)</a:t>
            </a:r>
            <a:endParaRPr lang="ko-KR" altLang="en-US"/>
          </a:p>
          <a:p>
            <a:r>
              <a:rPr lang="ko-KR" altLang="en-US"/>
              <a:t>행정주소 정보</a:t>
            </a:r>
            <a:r>
              <a:rPr lang="en-US" altLang="ko-KR"/>
              <a:t>(</a:t>
            </a:r>
            <a:r>
              <a:rPr lang="ko-KR" altLang="en-US"/>
              <a:t>건물 동 번호</a:t>
            </a:r>
            <a:r>
              <a:rPr lang="en-US" altLang="ko-KR"/>
              <a:t>, </a:t>
            </a:r>
            <a:r>
              <a:rPr lang="ko-KR" altLang="en-US"/>
              <a:t>도로명</a:t>
            </a:r>
            <a:r>
              <a:rPr lang="en-US" altLang="ko-KR"/>
              <a:t>, </a:t>
            </a:r>
            <a:r>
              <a:rPr lang="ko-KR" altLang="en-US"/>
              <a:t>건물명</a:t>
            </a:r>
            <a:r>
              <a:rPr lang="en-US" altLang="ko-KR"/>
              <a:t>, </a:t>
            </a:r>
            <a:r>
              <a:rPr lang="ko-KR" altLang="en-US"/>
              <a:t>우편번호</a:t>
            </a:r>
            <a:r>
              <a:rPr lang="en-US" altLang="ko-KR"/>
              <a:t>, </a:t>
            </a:r>
            <a:r>
              <a:rPr lang="ko-KR" altLang="en-US"/>
              <a:t>주소</a:t>
            </a:r>
            <a:r>
              <a:rPr lang="en-US" altLang="ko-KR"/>
              <a:t>, </a:t>
            </a:r>
            <a:r>
              <a:rPr lang="ko-KR" altLang="en-US"/>
              <a:t>계획구역 및 지역 등</a:t>
            </a:r>
            <a:r>
              <a:rPr lang="en-US" altLang="ko-KR"/>
              <a:t>)</a:t>
            </a:r>
            <a:r>
              <a:rPr lang="ko-KR" altLang="en-US"/>
              <a:t> </a:t>
            </a:r>
            <a:endParaRPr lang="en-US" altLang="ko-KR"/>
          </a:p>
          <a:p>
            <a:r>
              <a:rPr lang="ko-KR" altLang="en-US"/>
              <a:t>좌표 정보</a:t>
            </a:r>
            <a:r>
              <a:rPr lang="en-US" altLang="ko-KR"/>
              <a:t>(x,y </a:t>
            </a:r>
            <a:r>
              <a:rPr lang="ko-KR" altLang="en-US"/>
              <a:t>좌표 및 위경도 등</a:t>
            </a:r>
            <a:r>
              <a:rPr lang="en-US" altLang="ko-KR"/>
              <a:t>)</a:t>
            </a:r>
            <a:endParaRPr lang="ko-KR" altLang="en-US"/>
          </a:p>
          <a:p>
            <a:r>
              <a:rPr lang="ko-KR" altLang="en-US"/>
              <a:t>입지 정보</a:t>
            </a:r>
            <a:r>
              <a:rPr lang="en-US" altLang="ko-KR"/>
              <a:t>(</a:t>
            </a:r>
            <a:r>
              <a:rPr lang="ko-KR" altLang="en-US"/>
              <a:t>최근접 지하철역</a:t>
            </a:r>
            <a:r>
              <a:rPr lang="en-US" altLang="ko-KR"/>
              <a:t>, </a:t>
            </a:r>
            <a:r>
              <a:rPr lang="ko-KR" altLang="en-US"/>
              <a:t>초등학교 및 중앙업무지구와의 거리 등</a:t>
            </a:r>
            <a:r>
              <a:rPr lang="en-US" altLang="ko-KR"/>
              <a:t>)</a:t>
            </a:r>
            <a:endParaRPr lang="ko-KR" altLang="en-US"/>
          </a:p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535025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861025-50AF-43AF-8623-568DEF6F6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 region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F8ABBF6-D211-41BF-9403-4201942B0E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14" y="3629228"/>
            <a:ext cx="4908413" cy="304237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89AD4603-9777-4B9B-881C-11E9F0AA7A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16" y="1924453"/>
            <a:ext cx="4908412" cy="167080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4AC8CBB-40C6-4B3F-8DFA-60EB501973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5323" y="2361013"/>
            <a:ext cx="5784210" cy="3480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47249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F54C8-8316-450D-AE5E-8513ECA83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 region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671C65F9-43E8-4439-B571-0AD571E236A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24756" y="2383433"/>
            <a:ext cx="9142487" cy="293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8472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5F54C8-8316-450D-AE5E-8513ECA83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North region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D7A0B4-0D0D-447D-9340-9AC4C5B6C6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1579" y="2085787"/>
            <a:ext cx="6830378" cy="268642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CB3F189-7D41-4E79-8AA1-A24DA0731A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1579" y="5004245"/>
            <a:ext cx="6830378" cy="56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669190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4D2D6-76B5-4ABC-8733-3EEBAEBA8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West region</a:t>
            </a:r>
            <a:endParaRPr lang="ko-KR" altLang="en-US"/>
          </a:p>
        </p:txBody>
      </p:sp>
      <p:pic>
        <p:nvPicPr>
          <p:cNvPr id="4" name="내용 개체 틀 3">
            <a:extLst>
              <a:ext uri="{FF2B5EF4-FFF2-40B4-BE49-F238E27FC236}">
                <a16:creationId xmlns:a16="http://schemas.microsoft.com/office/drawing/2014/main" id="{FAB61130-A81C-4FF4-8B8B-751B8C2EB7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1368" y="2072394"/>
            <a:ext cx="6389264" cy="4510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138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4D2D6-76B5-4ABC-8733-3EEBAEBA8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West region</a:t>
            </a:r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BF0C6C1-EE45-46FD-9897-E145610DB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85761" y="4225886"/>
            <a:ext cx="6620477" cy="2478392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E432A1D-AED8-4055-8F83-8606EAF2D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85761" y="1974609"/>
            <a:ext cx="6620477" cy="2251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111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분석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E3A1E-BB0C-4D1C-BC25-EBADDD61E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b="1"/>
              <a:t>4) </a:t>
            </a:r>
            <a:r>
              <a:rPr lang="ko-KR" altLang="en-US" b="1"/>
              <a:t>분석 절차</a:t>
            </a:r>
          </a:p>
          <a:p>
            <a:r>
              <a:rPr lang="ko-KR" altLang="en-US"/>
              <a:t>데이터 전처리</a:t>
            </a:r>
          </a:p>
          <a:p>
            <a:r>
              <a:rPr lang="ko-KR" altLang="en-US"/>
              <a:t>데이터 분포 확인 및 예비 분석</a:t>
            </a:r>
          </a:p>
          <a:p>
            <a:r>
              <a:rPr lang="ko-KR" altLang="en-US"/>
              <a:t>지역</a:t>
            </a:r>
            <a:r>
              <a:rPr lang="en-US" altLang="ko-KR"/>
              <a:t>(region)</a:t>
            </a:r>
            <a:r>
              <a:rPr lang="ko-KR" altLang="en-US"/>
              <a:t>별로 나눠 분석 후 시사점 도출</a:t>
            </a:r>
            <a:endParaRPr lang="en-US" altLang="ko-KR" b="1"/>
          </a:p>
          <a:p>
            <a:r>
              <a:rPr lang="en-US" altLang="ko-KR" b="1"/>
              <a:t>3) </a:t>
            </a:r>
            <a:r>
              <a:rPr lang="ko-KR" altLang="en-US" b="1"/>
              <a:t>데이터 전처리</a:t>
            </a:r>
          </a:p>
          <a:p>
            <a:r>
              <a:rPr lang="ko-KR" altLang="en-US"/>
              <a:t>결측값은 확인되지 않음</a:t>
            </a:r>
          </a:p>
          <a:p>
            <a:r>
              <a:rPr lang="ko-KR" altLang="en-US"/>
              <a:t>각 거래건에 대한 고유번호를 의미하는 </a:t>
            </a:r>
            <a:r>
              <a:rPr lang="en-US" altLang="ko-KR"/>
              <a:t>1</a:t>
            </a:r>
            <a:r>
              <a:rPr lang="ko-KR" altLang="en-US"/>
              <a:t>번 컬럼의 명칭이 지정되어 있지 않아 임의로 ‘</a:t>
            </a:r>
            <a:r>
              <a:rPr lang="en-US" altLang="ko-KR"/>
              <a:t>id’</a:t>
            </a:r>
            <a:r>
              <a:rPr lang="ko-KR" altLang="en-US"/>
              <a:t>로 지정하고 </a:t>
            </a:r>
            <a:r>
              <a:rPr lang="en-US" altLang="ko-KR"/>
              <a:t>Primary Key</a:t>
            </a:r>
            <a:r>
              <a:rPr lang="ko-KR" altLang="en-US"/>
              <a:t>값으로 설정</a:t>
            </a:r>
          </a:p>
        </p:txBody>
      </p:sp>
    </p:spTree>
    <p:extLst>
      <p:ext uri="{BB962C8B-B14F-4D97-AF65-F5344CB8AC3E}">
        <p14:creationId xmlns:p14="http://schemas.microsoft.com/office/powerpoint/2010/main" val="3568942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분석 도구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AE3A1E-BB0C-4D1C-BC25-EBADDD61E9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ko-KR"/>
              <a:t>MySQL(DBeaver, Heidi SQL) </a:t>
            </a:r>
          </a:p>
          <a:p>
            <a:pPr lvl="1"/>
            <a:r>
              <a:rPr lang="ko-KR" altLang="en-US"/>
              <a:t>데이터 전처리</a:t>
            </a:r>
          </a:p>
          <a:p>
            <a:pPr lvl="1"/>
            <a:r>
              <a:rPr lang="ko-KR" altLang="en-US"/>
              <a:t>데이터 가공</a:t>
            </a:r>
          </a:p>
          <a:p>
            <a:r>
              <a:rPr lang="en-US" altLang="ko-KR"/>
              <a:t>Excel </a:t>
            </a:r>
          </a:p>
          <a:p>
            <a:pPr lvl="1"/>
            <a:r>
              <a:rPr lang="ko-KR" altLang="en-US"/>
              <a:t>데이터 시각화</a:t>
            </a:r>
            <a:r>
              <a:rPr lang="en-US" altLang="ko-KR"/>
              <a:t>(</a:t>
            </a:r>
            <a:r>
              <a:rPr lang="ko-KR" altLang="en-US"/>
              <a:t>차트 등</a:t>
            </a:r>
            <a:r>
              <a:rPr lang="en-US" altLang="ko-KR"/>
              <a:t>)</a:t>
            </a:r>
          </a:p>
          <a:p>
            <a:r>
              <a:rPr lang="en-US" altLang="ko-KR"/>
              <a:t>Google Colab </a:t>
            </a:r>
          </a:p>
          <a:p>
            <a:pPr lvl="1"/>
            <a:r>
              <a:rPr lang="ko-KR" altLang="en-US"/>
              <a:t>상관관계 분석 및 위치정보 시각화</a:t>
            </a:r>
          </a:p>
          <a:p>
            <a:r>
              <a:rPr lang="en-US" altLang="ko-KR"/>
              <a:t>QGIS </a:t>
            </a:r>
          </a:p>
          <a:p>
            <a:pPr lvl="1"/>
            <a:r>
              <a:rPr lang="ko-KR" altLang="en-US"/>
              <a:t>위치정보 시각화</a:t>
            </a:r>
          </a:p>
        </p:txBody>
      </p:sp>
    </p:spTree>
    <p:extLst>
      <p:ext uri="{BB962C8B-B14F-4D97-AF65-F5344CB8AC3E}">
        <p14:creationId xmlns:p14="http://schemas.microsoft.com/office/powerpoint/2010/main" val="8362085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ko-KR" altLang="en-US" sz="2000"/>
              <a:t>연도별 거래량은 팬데믹 기간인 </a:t>
            </a:r>
            <a:r>
              <a:rPr lang="en-US" altLang="ko-KR" sz="2000"/>
              <a:t>2021</a:t>
            </a:r>
            <a:r>
              <a:rPr lang="ko-KR" altLang="en-US" sz="2000"/>
              <a:t>년에 폭발적으로 증가했다가 다시 연착륙하는 추세임</a:t>
            </a:r>
            <a:r>
              <a:rPr lang="en-US" altLang="ko-KR" sz="2000"/>
              <a:t>. </a:t>
            </a:r>
            <a:r>
              <a:rPr lang="ko-KR" altLang="en-US" sz="2000"/>
              <a:t>이는 뒤에서 살펴볼 </a:t>
            </a:r>
            <a:r>
              <a:rPr lang="en-US" altLang="ko-KR" sz="2000"/>
              <a:t>COVID-19</a:t>
            </a:r>
            <a:r>
              <a:rPr lang="ko-KR" altLang="en-US" sz="2000"/>
              <a:t>로 인한 재판매 가격 급상승과 맞물려 있음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FF363C1-FFF6-4986-95DD-BDE97548FD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7265" y="2055089"/>
            <a:ext cx="6282845" cy="37714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73524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ko-KR" altLang="en-US" sz="2000"/>
              <a:t>연도별 거래량은 팬데믹 기간인 </a:t>
            </a:r>
            <a:r>
              <a:rPr lang="en-US" altLang="ko-KR" sz="2000"/>
              <a:t>2021</a:t>
            </a:r>
            <a:r>
              <a:rPr lang="ko-KR" altLang="en-US" sz="2000"/>
              <a:t>년에 폭발적으로 증가했다가 다시 연착륙하는 추세임</a:t>
            </a:r>
            <a:r>
              <a:rPr lang="en-US" altLang="ko-KR" sz="2000"/>
              <a:t>. </a:t>
            </a:r>
            <a:r>
              <a:rPr lang="ko-KR" altLang="en-US" sz="2000"/>
              <a:t>이는 뒤에서 살펴볼 </a:t>
            </a:r>
            <a:r>
              <a:rPr lang="en-US" altLang="ko-KR" sz="2000"/>
              <a:t>COVID-19</a:t>
            </a:r>
            <a:r>
              <a:rPr lang="ko-KR" altLang="en-US" sz="2000"/>
              <a:t>로 인한 재판매 가격 급상승과 맞물려 있음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B9B860D-B003-4A0D-848B-B68239831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5246" y="2366667"/>
            <a:ext cx="4915961" cy="294692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F0EB326-8ADD-4A54-BEAC-32630065E2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13" y="2366667"/>
            <a:ext cx="4930433" cy="2946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4128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en-US" altLang="ko-KR" sz="2000"/>
              <a:t>2020</a:t>
            </a:r>
            <a:r>
              <a:rPr lang="ko-KR" altLang="en-US" sz="2000"/>
              <a:t>년 코로나 </a:t>
            </a:r>
            <a:r>
              <a:rPr lang="en-US" altLang="ko-KR" sz="2000"/>
              <a:t>19 </a:t>
            </a:r>
            <a:r>
              <a:rPr lang="ko-KR" altLang="en-US" sz="2000"/>
              <a:t>확산과 함께 발생한 전세계적인 현금유동성의 공급과 주택공급 저하로 인한 주택가격 상승이 데이터에서 확인되고 있음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501A8D1-D392-4B08-A019-E5E2251AB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220" y="2499919"/>
            <a:ext cx="9318134" cy="2440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175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A373D4-9778-4F0E-A89A-C8EC88FEE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</p:spPr>
        <p:txBody>
          <a:bodyPr>
            <a:normAutofit/>
          </a:bodyPr>
          <a:lstStyle/>
          <a:p>
            <a:r>
              <a:rPr lang="ko-KR" altLang="en-US" sz="4000"/>
              <a:t>구간별 거래량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66B40F3-E7A7-41D2-AF94-6D5EA92C66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308" y="2416900"/>
            <a:ext cx="5267692" cy="3157622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9B73822-C0E2-4E46-A8D6-0F8F4490D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063" y="2416900"/>
            <a:ext cx="5267692" cy="3144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215489"/>
      </p:ext>
    </p:extLst>
  </p:cSld>
  <p:clrMapOvr>
    <a:masterClrMapping/>
  </p:clrMapOvr>
</p:sld>
</file>

<file path=ppt/theme/theme1.xml><?xml version="1.0" encoding="utf-8"?>
<a:theme xmlns:a="http://schemas.openxmlformats.org/drawingml/2006/main" name="갤러리">
  <a:themeElements>
    <a:clrScheme name="갤러리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갤러리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갤러리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152</TotalTime>
  <Words>984</Words>
  <Application>Microsoft Office PowerPoint</Application>
  <PresentationFormat>와이드스크린</PresentationFormat>
  <Paragraphs>84</Paragraphs>
  <Slides>34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34</vt:i4>
      </vt:variant>
    </vt:vector>
  </HeadingPairs>
  <TitlesOfParts>
    <vt:vector size="38" baseType="lpstr">
      <vt:lpstr>맑은 고딕</vt:lpstr>
      <vt:lpstr>Arial</vt:lpstr>
      <vt:lpstr>Gill Sans MT</vt:lpstr>
      <vt:lpstr>갤러리</vt:lpstr>
      <vt:lpstr>싱가포르 집값 분석</vt:lpstr>
      <vt:lpstr>분석 배경</vt:lpstr>
      <vt:lpstr>분석 설계</vt:lpstr>
      <vt:lpstr>분석 도구</vt:lpstr>
      <vt:lpstr>분석 도구</vt:lpstr>
      <vt:lpstr>연도별 거래량은 팬데믹 기간인 2021년에 폭발적으로 증가했다가 다시 연착륙하는 추세임. 이는 뒤에서 살펴볼 COVID-19로 인한 재판매 가격 급상승과 맞물려 있음</vt:lpstr>
      <vt:lpstr>연도별 거래량은 팬데믹 기간인 2021년에 폭발적으로 증가했다가 다시 연착륙하는 추세임. 이는 뒤에서 살펴볼 COVID-19로 인한 재판매 가격 급상승과 맞물려 있음</vt:lpstr>
      <vt:lpstr>2020년 코로나 19 확산과 함께 발생한 전세계적인 현금유동성의 공급과 주택공급 저하로 인한 주택가격 상승이 데이터에서 확인되고 있음</vt:lpstr>
      <vt:lpstr>구간별 거래량</vt:lpstr>
      <vt:lpstr>지역별 거래건수</vt:lpstr>
      <vt:lpstr>분석 도구</vt:lpstr>
      <vt:lpstr>가격 분포비교</vt:lpstr>
      <vt:lpstr>시각화</vt:lpstr>
      <vt:lpstr>시각화</vt:lpstr>
      <vt:lpstr>지역별 시설 최단거리 평균</vt:lpstr>
      <vt:lpstr>소결 </vt:lpstr>
      <vt:lpstr>소결</vt:lpstr>
      <vt:lpstr>Central</vt:lpstr>
      <vt:lpstr>Central</vt:lpstr>
      <vt:lpstr>Central</vt:lpstr>
      <vt:lpstr>East region</vt:lpstr>
      <vt:lpstr>East region</vt:lpstr>
      <vt:lpstr>East region</vt:lpstr>
      <vt:lpstr>EAST</vt:lpstr>
      <vt:lpstr>North-east</vt:lpstr>
      <vt:lpstr>North-east</vt:lpstr>
      <vt:lpstr>North-east</vt:lpstr>
      <vt:lpstr>North-east</vt:lpstr>
      <vt:lpstr>North region</vt:lpstr>
      <vt:lpstr>North region</vt:lpstr>
      <vt:lpstr>North region</vt:lpstr>
      <vt:lpstr>North region</vt:lpstr>
      <vt:lpstr>West region</vt:lpstr>
      <vt:lpstr>West region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싱가포르 집값 분석</dc:title>
  <dc:creator>백준원</dc:creator>
  <cp:lastModifiedBy>백준원</cp:lastModifiedBy>
  <cp:revision>13</cp:revision>
  <dcterms:created xsi:type="dcterms:W3CDTF">2024-09-05T14:25:26Z</dcterms:created>
  <dcterms:modified xsi:type="dcterms:W3CDTF">2024-09-06T04:04:21Z</dcterms:modified>
</cp:coreProperties>
</file>

<file path=docProps/thumbnail.jpeg>
</file>